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6B20"/>
    <a:srgbClr val="EDBC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5" d="100"/>
          <a:sy n="55" d="100"/>
        </p:scale>
        <p:origin x="754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37905-D171-4091-9E0F-1533DAF97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EC9582-DF11-4776-933E-2EAABE18B2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BE253-DF2C-4417-A467-8D55E7594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06F1-D1ED-4AD9-AADD-551B19B759C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48882-BBB7-4CE3-9BA8-56A466622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D99A30-06D0-40EE-A962-4CBFF9AC4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513AD-B7F7-4D35-8365-CEB4822D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556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26F9E-37C0-4C76-9344-172C6BFAE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32243-8F78-4122-B471-02177A095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587B7-AD42-46BC-A36B-4D1CFB269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06F1-D1ED-4AD9-AADD-551B19B759C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E4358-2F2D-485E-9FC2-820B737A4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FEF9C-09EB-41EF-8DDA-42A56C5EE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513AD-B7F7-4D35-8365-CEB4822D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50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C5034-91DA-4BB6-BB72-0A7D26A01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91127A-DAAE-4B02-BDE5-2914DF634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08033-FE40-4138-A216-9692DE69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06F1-D1ED-4AD9-AADD-551B19B759C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79DF7-B39C-434A-BC3F-C22BD2DDF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F6B54-D8DD-4446-B27B-6D3EBA9C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513AD-B7F7-4D35-8365-CEB4822D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056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0C5EF-5282-451E-B9E8-C72A9A520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16CFC-87F4-4FC1-988C-3BDEEB2868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CCF704-4F34-467F-957A-5AEEACAD1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55AE3-76F1-4C4E-97D7-74B64E509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06F1-D1ED-4AD9-AADD-551B19B759C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33598-069F-406E-AB78-11F07D7EA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039282-6101-4386-BEFF-B71A7DC85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513AD-B7F7-4D35-8365-CEB4822D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17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455F2-95A0-482E-91B9-136BD8111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E833CD-03A3-4F48-9F25-74C9F3417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34D398-326A-4526-83C1-5BAD775F38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58C1AB-0840-446D-81BC-04D2715B7E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F87FC6-D990-49CF-BD52-5BC31A58DF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1A4FF1-BB3B-41AF-A635-4E55FFB08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06F1-D1ED-4AD9-AADD-551B19B759C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0C1D2E-863E-4132-8123-BA403A5D5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3F26BE-57D5-43E0-9B23-787527556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513AD-B7F7-4D35-8365-CEB4822D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86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FB84D-9B99-462A-B97B-79C6D4CEC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CCE22E-1258-4B54-9953-7679E2A8C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06F1-D1ED-4AD9-AADD-551B19B759C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3BCA4-FA9D-4874-ADEC-60438BD56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F55500-EE53-42CA-ABB8-81214D859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513AD-B7F7-4D35-8365-CEB4822D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221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4690DD-63DD-44E7-8ED4-94FCE3323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06F1-D1ED-4AD9-AADD-551B19B759C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CF3197-97A6-4F61-BC54-8E3C258FF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5D3200-2050-4017-A98F-7876F1708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513AD-B7F7-4D35-8365-CEB4822D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096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8A23B-1094-4E52-A1CF-6732D529F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3554F-CFD5-40ED-952A-16D10434F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71807-94AB-4611-AE11-DD4D03445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1421D7-39F4-44EE-AABB-D1E2637B6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06F1-D1ED-4AD9-AADD-551B19B759C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FF442-769F-4476-B8E0-A99A58D63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841-55AC-4A9B-B84C-6D9942777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513AD-B7F7-4D35-8365-CEB4822D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08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301EA-F460-43DA-AE23-42E9B1B90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51167A-5A82-4EDD-98E3-71706128EA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61408-E6C4-4340-98D4-491527C9CB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2C94E0-5EBA-4812-8870-70A329EB0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06F1-D1ED-4AD9-AADD-551B19B759C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ED927B-0AC0-4979-84AE-4354D26B7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00F51C-7658-4540-9824-89B6B6EEB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513AD-B7F7-4D35-8365-CEB4822D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3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1C586-9F39-46BF-B294-6578492E2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4B16A5-80A3-4D2B-B8C3-A9EB239B86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040C7-3BF4-4EC9-A418-679F147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06F1-D1ED-4AD9-AADD-551B19B759C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D8A9C-FB3D-400B-9E73-D892F235A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6DACA-EED3-4866-8C85-6211D4B1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513AD-B7F7-4D35-8365-CEB4822D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01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8D3423-47B0-4A96-89AF-BD2A77AB8A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2ABE7-75CB-4BD0-88F2-97B37A35A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3C619-39DC-406F-A419-5B753DC9B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06F1-D1ED-4AD9-AADD-551B19B759C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CD1F2-236A-4485-96CC-6F4FD4C33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8A338-6CD4-4D43-94B5-3EBC6D9B5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513AD-B7F7-4D35-8365-CEB4822D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745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D754B-A703-4BF5-A655-51DBAD187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13F255-7C92-49A0-A1FD-0EE492B16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C3E04B-CD89-40A5-AFCE-8C21364382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F06F1-D1ED-4AD9-AADD-551B19B759C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5055C-1BFB-45CB-A9AE-F894E4BC4C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A7190-C259-496E-ACC9-B77E790E80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513AD-B7F7-4D35-8365-CEB4822D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1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wu.ac.lk/ircuwu2021/docs/Harvard_Quick_Guide_for_Referencing.pdf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76D552-8634-4077-BB65-D64F93E339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198213"/>
            <a:ext cx="12192000" cy="1230787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en-GB" b="1" dirty="0"/>
              <a:t>Title of the abstract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43537EA-1242-4B56-A945-1E5ADE100F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3429000"/>
            <a:ext cx="12191999" cy="1747838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u="sng" dirty="0"/>
              <a:t>Name of the Presenting Author</a:t>
            </a:r>
            <a:r>
              <a:rPr lang="en-US" dirty="0"/>
              <a:t>* and the Names of the co-authors</a:t>
            </a:r>
          </a:p>
          <a:p>
            <a:r>
              <a:rPr lang="en-US" dirty="0"/>
              <a:t>With affiliations</a:t>
            </a:r>
          </a:p>
          <a:p>
            <a:r>
              <a:rPr lang="en-US" sz="2000" dirty="0"/>
              <a:t>Underline the name of the Presenting Author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4224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4DCB2EB-8F6E-4BBF-BE30-BFA21A66F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546" y="1361445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B16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A0B42-6F92-4036-AEF5-965205099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612" y="2506662"/>
            <a:ext cx="10515600" cy="4351338"/>
          </a:xfrm>
        </p:spPr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Problem Justification </a:t>
            </a:r>
          </a:p>
          <a:p>
            <a:r>
              <a:rPr lang="en-US" dirty="0"/>
              <a:t>Research Questions/ Research Objectives</a:t>
            </a:r>
          </a:p>
          <a:p>
            <a:r>
              <a:rPr lang="en-US" dirty="0"/>
              <a:t>Methodology</a:t>
            </a:r>
          </a:p>
          <a:p>
            <a:r>
              <a:rPr lang="en-US" dirty="0"/>
              <a:t>Results and Discussions</a:t>
            </a:r>
          </a:p>
          <a:p>
            <a:r>
              <a:rPr lang="en-US" dirty="0"/>
              <a:t>Conclusions</a:t>
            </a:r>
          </a:p>
          <a:p>
            <a:r>
              <a:rPr lang="en-US" dirty="0"/>
              <a:t>References</a:t>
            </a:r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A5054B-693A-4BEE-AC00-273256ACBD37}"/>
              </a:ext>
            </a:extLst>
          </p:cNvPr>
          <p:cNvSpPr txBox="1"/>
          <p:nvPr/>
        </p:nvSpPr>
        <p:spPr>
          <a:xfrm>
            <a:off x="4437101" y="1681531"/>
            <a:ext cx="3317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Note: use Arial font size 44 for title text throughout the presentation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DE5CFAC-6346-49C1-9AD5-A12DF2712574}"/>
              </a:ext>
            </a:extLst>
          </p:cNvPr>
          <p:cNvCxnSpPr>
            <a:cxnSpLocks/>
          </p:cNvCxnSpPr>
          <p:nvPr/>
        </p:nvCxnSpPr>
        <p:spPr>
          <a:xfrm flipH="1">
            <a:off x="3876464" y="1973918"/>
            <a:ext cx="6613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3FD577F-9152-4757-B728-C3AA2547A4D5}"/>
              </a:ext>
            </a:extLst>
          </p:cNvPr>
          <p:cNvSpPr txBox="1"/>
          <p:nvPr/>
        </p:nvSpPr>
        <p:spPr>
          <a:xfrm>
            <a:off x="8304355" y="3722535"/>
            <a:ext cx="3148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Note: use Arial font size 24 for body text throughout the presentation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27909A3-F667-4EAF-930D-7A783CBDE9D4}"/>
              </a:ext>
            </a:extLst>
          </p:cNvPr>
          <p:cNvCxnSpPr/>
          <p:nvPr/>
        </p:nvCxnSpPr>
        <p:spPr>
          <a:xfrm flipH="1">
            <a:off x="7313945" y="3922194"/>
            <a:ext cx="990409" cy="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Right Brace 11">
            <a:extLst>
              <a:ext uri="{FF2B5EF4-FFF2-40B4-BE49-F238E27FC236}">
                <a16:creationId xmlns:a16="http://schemas.microsoft.com/office/drawing/2014/main" id="{0EBCA1DE-D7F3-42CB-ABD9-BA61CF87FDAB}"/>
              </a:ext>
            </a:extLst>
          </p:cNvPr>
          <p:cNvSpPr/>
          <p:nvPr/>
        </p:nvSpPr>
        <p:spPr>
          <a:xfrm>
            <a:off x="6886919" y="2627520"/>
            <a:ext cx="655093" cy="3201265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18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79C4B86-61C8-4C45-8419-9F6E1B8DA194}"/>
              </a:ext>
            </a:extLst>
          </p:cNvPr>
          <p:cNvSpPr txBox="1">
            <a:spLocks/>
          </p:cNvSpPr>
          <p:nvPr/>
        </p:nvSpPr>
        <p:spPr>
          <a:xfrm>
            <a:off x="287582" y="172166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B16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AA90C7-1319-40ED-97FF-B7D95DC40DE9}"/>
              </a:ext>
            </a:extLst>
          </p:cNvPr>
          <p:cNvSpPr txBox="1">
            <a:spLocks/>
          </p:cNvSpPr>
          <p:nvPr/>
        </p:nvSpPr>
        <p:spPr>
          <a:xfrm>
            <a:off x="487939" y="2384444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Introduction of your research</a:t>
            </a:r>
          </a:p>
        </p:txBody>
      </p:sp>
    </p:spTree>
    <p:extLst>
      <p:ext uri="{BB962C8B-B14F-4D97-AF65-F5344CB8AC3E}">
        <p14:creationId xmlns:p14="http://schemas.microsoft.com/office/powerpoint/2010/main" val="1679814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79C4B86-61C8-4C45-8419-9F6E1B8DA194}"/>
              </a:ext>
            </a:extLst>
          </p:cNvPr>
          <p:cNvSpPr txBox="1">
            <a:spLocks/>
          </p:cNvSpPr>
          <p:nvPr/>
        </p:nvSpPr>
        <p:spPr>
          <a:xfrm>
            <a:off x="287582" y="172166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B16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Questions/ Objectives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AA90C7-1319-40ED-97FF-B7D95DC40DE9}"/>
              </a:ext>
            </a:extLst>
          </p:cNvPr>
          <p:cNvSpPr txBox="1">
            <a:spLocks/>
          </p:cNvSpPr>
          <p:nvPr/>
        </p:nvSpPr>
        <p:spPr>
          <a:xfrm>
            <a:off x="487939" y="2384444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839412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79C4B86-61C8-4C45-8419-9F6E1B8DA194}"/>
              </a:ext>
            </a:extLst>
          </p:cNvPr>
          <p:cNvSpPr txBox="1">
            <a:spLocks/>
          </p:cNvSpPr>
          <p:nvPr/>
        </p:nvSpPr>
        <p:spPr>
          <a:xfrm>
            <a:off x="287582" y="172166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B16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Literature Review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AA90C7-1319-40ED-97FF-B7D95DC40DE9}"/>
              </a:ext>
            </a:extLst>
          </p:cNvPr>
          <p:cNvSpPr txBox="1">
            <a:spLocks/>
          </p:cNvSpPr>
          <p:nvPr/>
        </p:nvSpPr>
        <p:spPr>
          <a:xfrm>
            <a:off x="487939" y="2384444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409839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79C4B86-61C8-4C45-8419-9F6E1B8DA194}"/>
              </a:ext>
            </a:extLst>
          </p:cNvPr>
          <p:cNvSpPr txBox="1">
            <a:spLocks/>
          </p:cNvSpPr>
          <p:nvPr/>
        </p:nvSpPr>
        <p:spPr>
          <a:xfrm>
            <a:off x="287582" y="172166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B16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AA90C7-1319-40ED-97FF-B7D95DC40DE9}"/>
              </a:ext>
            </a:extLst>
          </p:cNvPr>
          <p:cNvSpPr txBox="1">
            <a:spLocks/>
          </p:cNvSpPr>
          <p:nvPr/>
        </p:nvSpPr>
        <p:spPr>
          <a:xfrm>
            <a:off x="487939" y="2384444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595856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79C4B86-61C8-4C45-8419-9F6E1B8DA194}"/>
              </a:ext>
            </a:extLst>
          </p:cNvPr>
          <p:cNvSpPr txBox="1">
            <a:spLocks/>
          </p:cNvSpPr>
          <p:nvPr/>
        </p:nvSpPr>
        <p:spPr>
          <a:xfrm>
            <a:off x="287582" y="172166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B16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AA90C7-1319-40ED-97FF-B7D95DC40DE9}"/>
              </a:ext>
            </a:extLst>
          </p:cNvPr>
          <p:cNvSpPr txBox="1">
            <a:spLocks/>
          </p:cNvSpPr>
          <p:nvPr/>
        </p:nvSpPr>
        <p:spPr>
          <a:xfrm>
            <a:off x="487939" y="2384444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716204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79C4B86-61C8-4C45-8419-9F6E1B8DA194}"/>
              </a:ext>
            </a:extLst>
          </p:cNvPr>
          <p:cNvSpPr txBox="1">
            <a:spLocks/>
          </p:cNvSpPr>
          <p:nvPr/>
        </p:nvSpPr>
        <p:spPr>
          <a:xfrm>
            <a:off x="287582" y="172166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B16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AA90C7-1319-40ED-97FF-B7D95DC40DE9}"/>
              </a:ext>
            </a:extLst>
          </p:cNvPr>
          <p:cNvSpPr txBox="1">
            <a:spLocks/>
          </p:cNvSpPr>
          <p:nvPr/>
        </p:nvSpPr>
        <p:spPr>
          <a:xfrm>
            <a:off x="487939" y="2384444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Important results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/>
              <a:t>Table.01: (Title)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DCA3582-B923-4B81-9AA4-A5BDD2895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471085"/>
              </p:ext>
            </p:extLst>
          </p:nvPr>
        </p:nvGraphicFramePr>
        <p:xfrm>
          <a:off x="487939" y="4807917"/>
          <a:ext cx="3468048" cy="1112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56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6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6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Title 01</a:t>
                      </a:r>
                      <a:endParaRPr lang="en-GB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Title 02</a:t>
                      </a:r>
                      <a:endParaRPr lang="en-GB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Title 03</a:t>
                      </a:r>
                      <a:endParaRPr lang="en-GB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 01</a:t>
                      </a:r>
                      <a:endParaRPr lang="en-GB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 02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AA79244-5532-478B-9204-7C00AE15C017}"/>
              </a:ext>
            </a:extLst>
          </p:cNvPr>
          <p:cNvSpPr txBox="1"/>
          <p:nvPr/>
        </p:nvSpPr>
        <p:spPr>
          <a:xfrm>
            <a:off x="4543286" y="5763624"/>
            <a:ext cx="4017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Image.01 : (caption)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E93435-98A0-48B1-A2B2-495A51D899CD}"/>
              </a:ext>
            </a:extLst>
          </p:cNvPr>
          <p:cNvSpPr txBox="1"/>
          <p:nvPr/>
        </p:nvSpPr>
        <p:spPr>
          <a:xfrm>
            <a:off x="8079853" y="5744734"/>
            <a:ext cx="4017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Figure.01 : (caption)</a:t>
            </a:r>
          </a:p>
        </p:txBody>
      </p:sp>
      <p:pic>
        <p:nvPicPr>
          <p:cNvPr id="8" name="Picture 7" descr="File:OLS example weight vs height scatterplot.svg - Wikipedia">
            <a:extLst>
              <a:ext uri="{FF2B5EF4-FFF2-40B4-BE49-F238E27FC236}">
                <a16:creationId xmlns:a16="http://schemas.microsoft.com/office/drawing/2014/main" id="{B5116740-699A-459E-9FC3-9D65FD7070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792" y="4019937"/>
            <a:ext cx="2597341" cy="17247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5A1613-C952-4FF4-8877-FA8BA9C33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035" y="3946859"/>
            <a:ext cx="3017782" cy="18167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7E3ABC-5BD0-40EF-AB9F-C61AB4740001}"/>
              </a:ext>
            </a:extLst>
          </p:cNvPr>
          <p:cNvSpPr txBox="1"/>
          <p:nvPr/>
        </p:nvSpPr>
        <p:spPr>
          <a:xfrm>
            <a:off x="487939" y="3177502"/>
            <a:ext cx="10562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Note: Use following format for table, image and chart  captions. Use Arial font size 20 for captions. Adjust font size in the table body according to the data points count.</a:t>
            </a:r>
          </a:p>
        </p:txBody>
      </p:sp>
    </p:spTree>
    <p:extLst>
      <p:ext uri="{BB962C8B-B14F-4D97-AF65-F5344CB8AC3E}">
        <p14:creationId xmlns:p14="http://schemas.microsoft.com/office/powerpoint/2010/main" val="2893038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79C4B86-61C8-4C45-8419-9F6E1B8DA194}"/>
              </a:ext>
            </a:extLst>
          </p:cNvPr>
          <p:cNvSpPr txBox="1">
            <a:spLocks/>
          </p:cNvSpPr>
          <p:nvPr/>
        </p:nvSpPr>
        <p:spPr>
          <a:xfrm>
            <a:off x="287582" y="172166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B16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AA90C7-1319-40ED-97FF-B7D95DC40DE9}"/>
              </a:ext>
            </a:extLst>
          </p:cNvPr>
          <p:cNvSpPr txBox="1">
            <a:spLocks/>
          </p:cNvSpPr>
          <p:nvPr/>
        </p:nvSpPr>
        <p:spPr>
          <a:xfrm>
            <a:off x="487939" y="2384444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81088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79C4B86-61C8-4C45-8419-9F6E1B8DA194}"/>
              </a:ext>
            </a:extLst>
          </p:cNvPr>
          <p:cNvSpPr txBox="1">
            <a:spLocks/>
          </p:cNvSpPr>
          <p:nvPr/>
        </p:nvSpPr>
        <p:spPr>
          <a:xfrm>
            <a:off x="287582" y="172166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B16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AA90C7-1319-40ED-97FF-B7D95DC40DE9}"/>
              </a:ext>
            </a:extLst>
          </p:cNvPr>
          <p:cNvSpPr txBox="1">
            <a:spLocks/>
          </p:cNvSpPr>
          <p:nvPr/>
        </p:nvSpPr>
        <p:spPr>
          <a:xfrm>
            <a:off x="487939" y="2384444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Note: Use 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Referencing guidelines </a:t>
            </a:r>
            <a:r>
              <a:rPr lang="en-US" dirty="0">
                <a:solidFill>
                  <a:srgbClr val="FF0000"/>
                </a:solidFill>
              </a:rPr>
              <a:t>in the Conference website</a:t>
            </a:r>
          </a:p>
        </p:txBody>
      </p:sp>
    </p:spTree>
    <p:extLst>
      <p:ext uri="{BB962C8B-B14F-4D97-AF65-F5344CB8AC3E}">
        <p14:creationId xmlns:p14="http://schemas.microsoft.com/office/powerpoint/2010/main" val="950025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166</Words>
  <Application>Microsoft Office PowerPoint</Application>
  <PresentationFormat>Widescreen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Title of the abstract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abstract</dc:title>
  <dc:creator>Sithum. Gunathilaka[MKT/HO/BHR]</dc:creator>
  <cp:lastModifiedBy>Sithum. Gunathilaka[MKT/HO/BHR]</cp:lastModifiedBy>
  <cp:revision>2</cp:revision>
  <dcterms:created xsi:type="dcterms:W3CDTF">2026-09-29T09:06:54Z</dcterms:created>
  <dcterms:modified xsi:type="dcterms:W3CDTF">2026-09-29T09:11:33Z</dcterms:modified>
</cp:coreProperties>
</file>